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</p:sldMasterIdLst>
  <p:notesMasterIdLst>
    <p:notesMasterId r:id="rId26"/>
  </p:notesMasterIdLst>
  <p:sldIdLst>
    <p:sldId id="439" r:id="rId3"/>
    <p:sldId id="486" r:id="rId4"/>
    <p:sldId id="517" r:id="rId5"/>
    <p:sldId id="518" r:id="rId6"/>
    <p:sldId id="524" r:id="rId7"/>
    <p:sldId id="555" r:id="rId8"/>
    <p:sldId id="564" r:id="rId9"/>
    <p:sldId id="552" r:id="rId10"/>
    <p:sldId id="565" r:id="rId11"/>
    <p:sldId id="557" r:id="rId12"/>
    <p:sldId id="558" r:id="rId13"/>
    <p:sldId id="559" r:id="rId14"/>
    <p:sldId id="533" r:id="rId15"/>
    <p:sldId id="560" r:id="rId16"/>
    <p:sldId id="561" r:id="rId17"/>
    <p:sldId id="562" r:id="rId18"/>
    <p:sldId id="563" r:id="rId19"/>
    <p:sldId id="566" r:id="rId20"/>
    <p:sldId id="567" r:id="rId21"/>
    <p:sldId id="553" r:id="rId22"/>
    <p:sldId id="568" r:id="rId23"/>
    <p:sldId id="569" r:id="rId24"/>
    <p:sldId id="54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A536EA1-840D-4170-A2A7-73BCD920B886}">
          <p14:sldIdLst>
            <p14:sldId id="439"/>
            <p14:sldId id="486"/>
            <p14:sldId id="517"/>
            <p14:sldId id="518"/>
            <p14:sldId id="524"/>
            <p14:sldId id="555"/>
            <p14:sldId id="564"/>
            <p14:sldId id="552"/>
            <p14:sldId id="565"/>
            <p14:sldId id="557"/>
            <p14:sldId id="558"/>
            <p14:sldId id="559"/>
            <p14:sldId id="533"/>
            <p14:sldId id="560"/>
            <p14:sldId id="561"/>
            <p14:sldId id="562"/>
            <p14:sldId id="563"/>
            <p14:sldId id="566"/>
            <p14:sldId id="567"/>
            <p14:sldId id="553"/>
            <p14:sldId id="568"/>
            <p14:sldId id="569"/>
            <p14:sldId id="5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B7B4"/>
    <a:srgbClr val="F4C245"/>
    <a:srgbClr val="122B39"/>
    <a:srgbClr val="275E7D"/>
    <a:srgbClr val="EB5C2E"/>
    <a:srgbClr val="0063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03447BB-5D67-496B-8E87-E561075AD55C}" styleName="Dark Style 1 –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614" autoAdjust="0"/>
    <p:restoredTop sz="84463" autoAdjust="0"/>
  </p:normalViewPr>
  <p:slideViewPr>
    <p:cSldViewPr snapToGrid="0">
      <p:cViewPr>
        <p:scale>
          <a:sx n="104" d="100"/>
          <a:sy n="104" d="100"/>
        </p:scale>
        <p:origin x="5920" y="2968"/>
      </p:cViewPr>
      <p:guideLst/>
    </p:cSldViewPr>
  </p:slideViewPr>
  <p:notesTextViewPr>
    <p:cViewPr>
      <p:scale>
        <a:sx n="385" d="100"/>
        <a:sy n="3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5DA3C-BDF6-44EF-83ED-A29CA680A5AA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1FA71-43BA-430C-A352-65181A5623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844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Everything you see on a website is defined w/ the HTML – though often obliquely and via other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83239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99E7C-E967-8045-B732-AC5CA1DDE54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0218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Everything you see on a website is defined w/ the HTML – though often obliquely and via other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457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Everything you see on a website is defined w/ the HTML – though often obliquely and via other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727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Josh and I are part of the Economics Observatory at the SPP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148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We’re going from supermarket websites to a huge database of prices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9570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We’re going from supermarket websites to a huge database of prices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510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Matching Process:</a:t>
            </a:r>
          </a:p>
          <a:p>
            <a:endParaRPr lang="en-US" dirty="0"/>
          </a:p>
          <a:p>
            <a:r>
              <a:rPr lang="en-US" dirty="0"/>
              <a:t>- Bulk of it is through embeddings (explained on next slide)</a:t>
            </a:r>
          </a:p>
          <a:p>
            <a:r>
              <a:rPr lang="en-US" dirty="0"/>
              <a:t>But also:</a:t>
            </a:r>
          </a:p>
          <a:p>
            <a:r>
              <a:rPr lang="en-US" dirty="0"/>
              <a:t>- preprocessing</a:t>
            </a:r>
          </a:p>
          <a:p>
            <a:r>
              <a:rPr lang="en-US" dirty="0"/>
              <a:t>– Experimental AI Enhancements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99E7C-E967-8045-B732-AC5CA1DDE5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373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Matching Process:</a:t>
            </a:r>
          </a:p>
          <a:p>
            <a:endParaRPr lang="en-US" dirty="0"/>
          </a:p>
          <a:p>
            <a:r>
              <a:rPr lang="en-US" dirty="0"/>
              <a:t>- Bulk of it is through embeddings (explained on next slide)</a:t>
            </a:r>
          </a:p>
          <a:p>
            <a:r>
              <a:rPr lang="en-US" dirty="0"/>
              <a:t>But also:</a:t>
            </a:r>
          </a:p>
          <a:p>
            <a:r>
              <a:rPr lang="en-US" dirty="0"/>
              <a:t>- preprocessing</a:t>
            </a:r>
          </a:p>
          <a:p>
            <a:r>
              <a:rPr lang="en-US" dirty="0"/>
              <a:t>– Experimental AI Enhancements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99E7C-E967-8045-B732-AC5CA1DDE54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745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Matching Process:</a:t>
            </a:r>
          </a:p>
          <a:p>
            <a:endParaRPr lang="en-US" dirty="0"/>
          </a:p>
          <a:p>
            <a:r>
              <a:rPr lang="en-US" dirty="0"/>
              <a:t>- Bulk of it is through embeddings (explained on next slide)</a:t>
            </a:r>
          </a:p>
          <a:p>
            <a:r>
              <a:rPr lang="en-US" dirty="0"/>
              <a:t>But also:</a:t>
            </a:r>
          </a:p>
          <a:p>
            <a:r>
              <a:rPr lang="en-US" dirty="0"/>
              <a:t>- preprocessing</a:t>
            </a:r>
          </a:p>
          <a:p>
            <a:r>
              <a:rPr lang="en-US" dirty="0"/>
              <a:t>– Experimental AI Enhancements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99E7C-E967-8045-B732-AC5CA1DDE5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10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Matching Process:</a:t>
            </a:r>
          </a:p>
          <a:p>
            <a:endParaRPr lang="en-US" dirty="0"/>
          </a:p>
          <a:p>
            <a:r>
              <a:rPr lang="en-US" dirty="0"/>
              <a:t>- Bulk of it is through embeddings (explained on next slide)</a:t>
            </a:r>
          </a:p>
          <a:p>
            <a:r>
              <a:rPr lang="en-US" dirty="0"/>
              <a:t>But also:</a:t>
            </a:r>
          </a:p>
          <a:p>
            <a:r>
              <a:rPr lang="en-US" dirty="0"/>
              <a:t>- preprocessing</a:t>
            </a:r>
          </a:p>
          <a:p>
            <a:r>
              <a:rPr lang="en-US" dirty="0"/>
              <a:t>– Experimental AI Enhancements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99E7C-E967-8045-B732-AC5CA1DDE5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811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438"/>
            <a:ext cx="9144000" cy="2387600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1962"/>
            <a:ext cx="9144000" cy="1655838"/>
          </a:xfrm>
        </p:spPr>
        <p:txBody>
          <a:bodyPr/>
          <a:lstStyle>
            <a:lvl1pPr marL="0" indent="0" algn="ctr">
              <a:buNone/>
              <a:defRPr sz="1600"/>
            </a:lvl1pPr>
            <a:lvl2pPr marL="304815" indent="0" algn="ctr">
              <a:buNone/>
              <a:defRPr sz="1333"/>
            </a:lvl2pPr>
            <a:lvl3pPr marL="609630" indent="0" algn="ctr">
              <a:buNone/>
              <a:defRPr sz="1200"/>
            </a:lvl3pPr>
            <a:lvl4pPr marL="914446" indent="0" algn="ctr">
              <a:buNone/>
              <a:defRPr sz="1067"/>
            </a:lvl4pPr>
            <a:lvl5pPr marL="1219261" indent="0" algn="ctr">
              <a:buNone/>
              <a:defRPr sz="1067"/>
            </a:lvl5pPr>
            <a:lvl6pPr marL="1524076" indent="0" algn="ctr">
              <a:buNone/>
              <a:defRPr sz="1067"/>
            </a:lvl6pPr>
            <a:lvl7pPr marL="1828891" indent="0" algn="ctr">
              <a:buNone/>
              <a:defRPr sz="1067"/>
            </a:lvl7pPr>
            <a:lvl8pPr marL="2133707" indent="0" algn="ctr">
              <a:buNone/>
              <a:defRPr sz="1067"/>
            </a:lvl8pPr>
            <a:lvl9pPr marL="2438522" indent="0" algn="ctr">
              <a:buNone/>
              <a:defRPr sz="1067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856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387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276"/>
            <a:ext cx="2628900" cy="5811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276"/>
            <a:ext cx="7785100" cy="5811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439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3041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7782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04191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458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06288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11304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62105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925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1830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7747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06989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8592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0267"/>
            <a:ext cx="10515600" cy="2852057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8934"/>
            <a:ext cx="10515600" cy="1501019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926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172"/>
            <a:ext cx="5207000" cy="43518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825172"/>
            <a:ext cx="5207000" cy="43518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833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276"/>
            <a:ext cx="10515600" cy="13256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238"/>
            <a:ext cx="5157259" cy="823686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4924"/>
            <a:ext cx="5157259" cy="3684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238"/>
            <a:ext cx="5183717" cy="823686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4924"/>
            <a:ext cx="5183717" cy="3684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256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832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866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1"/>
            <a:ext cx="3931709" cy="16002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6972"/>
            <a:ext cx="6172200" cy="487438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1709" cy="381120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502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1"/>
            <a:ext cx="3931709" cy="16002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6972"/>
            <a:ext cx="6172200" cy="4874381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1709" cy="381120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330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0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276"/>
            <a:ext cx="10515600" cy="1325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172"/>
            <a:ext cx="10515600" cy="4351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048"/>
            <a:ext cx="27432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C077B-C732-49E5-B20E-05DE29246531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048"/>
            <a:ext cx="41148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048"/>
            <a:ext cx="27432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19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09630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408" indent="-152408" algn="l" defTabSz="60963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1D2DD-F029-4FB0-BB12-3B6037A6356B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3459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ying, outdoor object, web&#10;&#10;Description automatically generated">
            <a:extLst>
              <a:ext uri="{FF2B5EF4-FFF2-40B4-BE49-F238E27FC236}">
                <a16:creationId xmlns:a16="http://schemas.microsoft.com/office/drawing/2014/main" id="{7EC5CB00-17DC-42A2-AA50-C9508EB237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95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in action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E0CEB46-74AC-475A-264D-5B3E27D4B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762224"/>
            <a:ext cx="1144594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6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at the </a:t>
            </a:r>
            <a:r>
              <a:rPr lang="en-GB" sz="2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Economics Observatory</a:t>
            </a:r>
            <a:r>
              <a:rPr lang="en-GB" sz="26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GB" sz="2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Prices Research</a:t>
            </a:r>
            <a:r>
              <a:rPr lang="en-GB" sz="26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: we scrape 95K prices a day from 7 British supermarkets to research inflation and trade. </a:t>
            </a:r>
            <a:r>
              <a:rPr lang="en-GB" sz="2600" dirty="0">
                <a:solidFill>
                  <a:schemeClr val="bg1">
                    <a:lumMod val="65000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(Davies and McEvoy, 2024; Davies and </a:t>
            </a:r>
            <a:r>
              <a:rPr lang="en-GB" sz="2600" dirty="0" err="1">
                <a:solidFill>
                  <a:schemeClr val="bg1">
                    <a:lumMod val="65000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Hellings</a:t>
            </a:r>
            <a:r>
              <a:rPr lang="en-GB" sz="2600" dirty="0">
                <a:solidFill>
                  <a:schemeClr val="bg1">
                    <a:lumMod val="65000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, 2024)</a:t>
            </a:r>
            <a:endParaRPr lang="en-GB" sz="26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2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ECO API: </a:t>
            </a:r>
            <a:r>
              <a:rPr lang="en-GB" sz="26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we’re scraping national stats agencies to build an international data API</a:t>
            </a:r>
          </a:p>
          <a:p>
            <a:pPr>
              <a:lnSpc>
                <a:spcPct val="150000"/>
              </a:lnSpc>
            </a:pPr>
            <a:endParaRPr lang="en-GB" sz="26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GB" sz="26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76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rgbClr val="122B3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Prices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D0047D-8EFE-2D38-99CF-EDA564409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196" y="1550582"/>
            <a:ext cx="3123613" cy="4551202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1338FCD-CEE3-72DF-3536-8C5C28DFD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14882"/>
              </p:ext>
            </p:extLst>
          </p:nvPr>
        </p:nvGraphicFramePr>
        <p:xfrm>
          <a:off x="5487517" y="2515854"/>
          <a:ext cx="5331287" cy="262065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57976">
                  <a:extLst>
                    <a:ext uri="{9D8B030D-6E8A-4147-A177-3AD203B41FA5}">
                      <a16:colId xmlns:a16="http://schemas.microsoft.com/office/drawing/2014/main" val="2795421936"/>
                    </a:ext>
                  </a:extLst>
                </a:gridCol>
                <a:gridCol w="1516699">
                  <a:extLst>
                    <a:ext uri="{9D8B030D-6E8A-4147-A177-3AD203B41FA5}">
                      <a16:colId xmlns:a16="http://schemas.microsoft.com/office/drawing/2014/main" val="1929908369"/>
                    </a:ext>
                  </a:extLst>
                </a:gridCol>
                <a:gridCol w="509217">
                  <a:extLst>
                    <a:ext uri="{9D8B030D-6E8A-4147-A177-3AD203B41FA5}">
                      <a16:colId xmlns:a16="http://schemas.microsoft.com/office/drawing/2014/main" val="3589030661"/>
                    </a:ext>
                  </a:extLst>
                </a:gridCol>
                <a:gridCol w="947395">
                  <a:extLst>
                    <a:ext uri="{9D8B030D-6E8A-4147-A177-3AD203B41FA5}">
                      <a16:colId xmlns:a16="http://schemas.microsoft.com/office/drawing/2014/main" val="1932374301"/>
                    </a:ext>
                  </a:extLst>
                </a:gridCol>
              </a:tblGrid>
              <a:tr h="321958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Product Title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Category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Price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Relative price</a:t>
                      </a:r>
                    </a:p>
                  </a:txBody>
                  <a:tcPr marL="3622" marR="3622" marT="3622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122905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 Baker Street Burger Buns 6 Pack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Bakery, Bread Rolls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£1.50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£0.27/each</a:t>
                      </a:r>
                    </a:p>
                  </a:txBody>
                  <a:tcPr marL="3622" marR="3622" marT="3622" marB="0" anchor="b"/>
                </a:tc>
                <a:extLst>
                  <a:ext uri="{0D108BD9-81ED-4DB2-BD59-A6C34878D82A}">
                    <a16:rowId xmlns:a16="http://schemas.microsoft.com/office/drawing/2014/main" val="1056939491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Baker Street 4 Hot Dog Rolls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Bakery, Bread Rolls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£1.60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£0.40/each</a:t>
                      </a:r>
                    </a:p>
                  </a:txBody>
                  <a:tcPr marL="3622" marR="3622" marT="3622" marB="0" anchor="b"/>
                </a:tc>
                <a:extLst>
                  <a:ext uri="{0D108BD9-81ED-4DB2-BD59-A6C34878D82A}">
                    <a16:rowId xmlns:a16="http://schemas.microsoft.com/office/drawing/2014/main" val="115771896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St Pierre 6 Brioche Burger Buns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Bakery, Bread Rolls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£2.80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£0.47/each</a:t>
                      </a:r>
                    </a:p>
                  </a:txBody>
                  <a:tcPr marL="3622" marR="3622" marT="3622" marB="0" anchor="b"/>
                </a:tc>
                <a:extLst>
                  <a:ext uri="{0D108BD9-81ED-4DB2-BD59-A6C34878D82A}">
                    <a16:rowId xmlns:a16="http://schemas.microsoft.com/office/drawing/2014/main" val="14568566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Panini 4 Pack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 Bakery, Bread Rolls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£1.20</a:t>
                      </a:r>
                    </a:p>
                  </a:txBody>
                  <a:tcPr marL="3622" marR="3622" marT="36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£0.30/each</a:t>
                      </a:r>
                    </a:p>
                  </a:txBody>
                  <a:tcPr marL="3622" marR="3622" marT="3622" marB="0" anchor="b"/>
                </a:tc>
                <a:extLst>
                  <a:ext uri="{0D108BD9-81ED-4DB2-BD59-A6C34878D82A}">
                    <a16:rowId xmlns:a16="http://schemas.microsoft.com/office/drawing/2014/main" val="113802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277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noFill/>
        </p:spPr>
        <p:txBody>
          <a:bodyPr>
            <a:normAutofit/>
          </a:bodyPr>
          <a:lstStyle/>
          <a:p>
            <a:r>
              <a:rPr lang="en-GB" sz="5400" dirty="0">
                <a:solidFill>
                  <a:srgbClr val="122B3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Prices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0EF5A3A-94FE-39FC-090C-872F2C619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15228" y="1903643"/>
            <a:ext cx="6726016" cy="41130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2D28FB-D5D1-CD86-AA7D-6D82403D68DC}"/>
              </a:ext>
            </a:extLst>
          </p:cNvPr>
          <p:cNvSpPr txBox="1"/>
          <p:nvPr/>
        </p:nvSpPr>
        <p:spPr>
          <a:xfrm>
            <a:off x="7802516" y="1903643"/>
            <a:ext cx="41998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Our sample:</a:t>
            </a:r>
            <a:endParaRPr lang="en-US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ircular Std Book" panose="020B0604020101020102" pitchFamily="34" charset="77"/>
                <a:cs typeface="Circular Std Book" panose="020B0604020101020102" pitchFamily="34" charset="77"/>
              </a:rPr>
              <a:t>95,000 prices per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ircular Std Book" panose="020B0604020101020102" pitchFamily="34" charset="77"/>
                <a:cs typeface="Circular Std Book" panose="020B0604020101020102" pitchFamily="34" charset="77"/>
              </a:rPr>
              <a:t>18M prices since July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ircular Std Book" panose="020B0604020101020102" pitchFamily="34" charset="77"/>
                <a:cs typeface="Circular Std Book" panose="020B0604020101020102" pitchFamily="34" charset="77"/>
              </a:rPr>
              <a:t>7 Supermarkets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ircular Std Book" panose="020B0604020101020102" pitchFamily="34" charset="77"/>
                <a:cs typeface="Circular Std Book" panose="020B0604020101020102" pitchFamily="34" charset="77"/>
              </a:rPr>
              <a:t>&gt;80% of UK Grocery Market Share</a:t>
            </a:r>
          </a:p>
        </p:txBody>
      </p:sp>
    </p:spTree>
    <p:extLst>
      <p:ext uri="{BB962C8B-B14F-4D97-AF65-F5344CB8AC3E}">
        <p14:creationId xmlns:p14="http://schemas.microsoft.com/office/powerpoint/2010/main" val="1296546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198FA4AE-4CDB-52C5-582F-534A45110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1742142"/>
            <a:ext cx="4398818" cy="43988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544F97-BFC5-E557-994E-BFDCCCAD1194}"/>
              </a:ext>
            </a:extLst>
          </p:cNvPr>
          <p:cNvSpPr txBox="1"/>
          <p:nvPr/>
        </p:nvSpPr>
        <p:spPr>
          <a:xfrm>
            <a:off x="638718" y="1487424"/>
            <a:ext cx="8517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40C28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We then classify our products, bridging supermarket and CPI items:</a:t>
            </a:r>
            <a:endParaRPr lang="en-GB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9800E2-615C-73A2-472A-46C8D779027B}"/>
              </a:ext>
            </a:extLst>
          </p:cNvPr>
          <p:cNvSpPr txBox="1"/>
          <p:nvPr/>
        </p:nvSpPr>
        <p:spPr>
          <a:xfrm>
            <a:off x="892791" y="6026346"/>
            <a:ext cx="4344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040C28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(A Supermarket System)</a:t>
            </a:r>
            <a:endParaRPr lang="en-GB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5A6984D-0691-9D23-1C18-64F9E66700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26467" y="1856756"/>
            <a:ext cx="4398818" cy="43988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719145-6215-4A35-7334-6B07B6FA260D}"/>
              </a:ext>
            </a:extLst>
          </p:cNvPr>
          <p:cNvSpPr txBox="1"/>
          <p:nvPr/>
        </p:nvSpPr>
        <p:spPr>
          <a:xfrm>
            <a:off x="6726467" y="6070908"/>
            <a:ext cx="4344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040C28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(The COICOP System)</a:t>
            </a:r>
            <a:endParaRPr lang="en-GB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9B3CDA0-CAB9-F778-029F-064BC56D1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noFill/>
        </p:spPr>
        <p:txBody>
          <a:bodyPr>
            <a:normAutofit/>
          </a:bodyPr>
          <a:lstStyle/>
          <a:p>
            <a:r>
              <a:rPr lang="en-GB" sz="5400" dirty="0">
                <a:solidFill>
                  <a:srgbClr val="122B3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Prices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103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198FA4AE-4CDB-52C5-582F-534A45110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907427" y="1742141"/>
            <a:ext cx="12144445" cy="12144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544F97-BFC5-E557-994E-BFDCCCAD1194}"/>
              </a:ext>
            </a:extLst>
          </p:cNvPr>
          <p:cNvSpPr txBox="1"/>
          <p:nvPr/>
        </p:nvSpPr>
        <p:spPr>
          <a:xfrm>
            <a:off x="638718" y="1487424"/>
            <a:ext cx="8517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40C28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We then classify our products, bridging supermarket and CPI items:</a:t>
            </a:r>
            <a:endParaRPr lang="en-GB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5A6984D-0691-9D23-1C18-64F9E66700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26466" y="1856755"/>
            <a:ext cx="10684203" cy="1068420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9B3CDA0-CAB9-F778-029F-064BC56D1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noFill/>
        </p:spPr>
        <p:txBody>
          <a:bodyPr>
            <a:normAutofit/>
          </a:bodyPr>
          <a:lstStyle/>
          <a:p>
            <a:r>
              <a:rPr lang="en-GB" sz="5400" dirty="0">
                <a:solidFill>
                  <a:srgbClr val="122B3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Prices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59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198FA4AE-4CDB-52C5-582F-534A45110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907427" y="1742141"/>
            <a:ext cx="12144445" cy="12144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544F97-BFC5-E557-994E-BFDCCCAD1194}"/>
              </a:ext>
            </a:extLst>
          </p:cNvPr>
          <p:cNvSpPr txBox="1"/>
          <p:nvPr/>
        </p:nvSpPr>
        <p:spPr>
          <a:xfrm>
            <a:off x="638718" y="1487424"/>
            <a:ext cx="8517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40C28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We then classify our products, bridging supermarket and CPI items:</a:t>
            </a:r>
            <a:endParaRPr lang="en-GB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5A6984D-0691-9D23-1C18-64F9E66700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26466" y="1856755"/>
            <a:ext cx="10684203" cy="1068420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9B3CDA0-CAB9-F778-029F-064BC56D1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noFill/>
        </p:spPr>
        <p:txBody>
          <a:bodyPr>
            <a:normAutofit/>
          </a:bodyPr>
          <a:lstStyle/>
          <a:p>
            <a:r>
              <a:rPr lang="en-GB" sz="5400" dirty="0">
                <a:solidFill>
                  <a:srgbClr val="122B3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Prices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417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544F97-BFC5-E557-994E-BFDCCCAD1194}"/>
              </a:ext>
            </a:extLst>
          </p:cNvPr>
          <p:cNvSpPr txBox="1"/>
          <p:nvPr/>
        </p:nvSpPr>
        <p:spPr>
          <a:xfrm>
            <a:off x="638718" y="1487424"/>
            <a:ext cx="8517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40C28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We can investigate the pricing structures and strategies:</a:t>
            </a:r>
            <a:endParaRPr lang="en-GB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9B3CDA0-CAB9-F778-029F-064BC56D1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noFill/>
        </p:spPr>
        <p:txBody>
          <a:bodyPr>
            <a:normAutofit/>
          </a:bodyPr>
          <a:lstStyle/>
          <a:p>
            <a:r>
              <a:rPr lang="en-GB" sz="5400" dirty="0">
                <a:solidFill>
                  <a:srgbClr val="122B3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Prices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896F993-D18A-CF1A-223E-B7F691E03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09791" y="2103028"/>
            <a:ext cx="4802220" cy="414949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B4AEDB2-FFE7-83D2-616C-4B397C016ED1}"/>
              </a:ext>
            </a:extLst>
          </p:cNvPr>
          <p:cNvGrpSpPr/>
          <p:nvPr/>
        </p:nvGrpSpPr>
        <p:grpSpPr>
          <a:xfrm>
            <a:off x="6051851" y="2570206"/>
            <a:ext cx="5513710" cy="2665817"/>
            <a:chOff x="612260" y="1797752"/>
            <a:chExt cx="6179239" cy="289796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861BC78-46C7-7FC1-5F1C-5042C4BD943C}"/>
                </a:ext>
              </a:extLst>
            </p:cNvPr>
            <p:cNvGrpSpPr/>
            <p:nvPr/>
          </p:nvGrpSpPr>
          <p:grpSpPr>
            <a:xfrm>
              <a:off x="612260" y="1804315"/>
              <a:ext cx="6179239" cy="2891399"/>
              <a:chOff x="612260" y="1804315"/>
              <a:chExt cx="6179239" cy="2891399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BB06357-F46A-5513-5F88-D2995964E6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-103" t="11030" r="103" b="14283"/>
              <a:stretch/>
            </p:blipFill>
            <p:spPr>
              <a:xfrm>
                <a:off x="612260" y="1941195"/>
                <a:ext cx="6179239" cy="2754519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E32DEDB-49F9-2DEC-64EB-8E56B2B7EB33}"/>
                  </a:ext>
                </a:extLst>
              </p:cNvPr>
              <p:cNvSpPr/>
              <p:nvPr/>
            </p:nvSpPr>
            <p:spPr>
              <a:xfrm>
                <a:off x="2162287" y="1861073"/>
                <a:ext cx="484094" cy="3012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latin typeface="Circular Std Book" panose="020B0604020101020102" pitchFamily="34" charset="77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2A9DA7A-B02B-9217-E7AD-2FF3A0D216A0}"/>
                  </a:ext>
                </a:extLst>
              </p:cNvPr>
              <p:cNvSpPr/>
              <p:nvPr/>
            </p:nvSpPr>
            <p:spPr>
              <a:xfrm>
                <a:off x="5111675" y="1804315"/>
                <a:ext cx="643665" cy="3012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latin typeface="Circular Std Book" panose="020B0604020101020102" pitchFamily="34" charset="77"/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A1DB88-7AF1-DC59-AA71-6F5C7A266C49}"/>
                </a:ext>
              </a:extLst>
            </p:cNvPr>
            <p:cNvSpPr txBox="1"/>
            <p:nvPr/>
          </p:nvSpPr>
          <p:spPr>
            <a:xfrm>
              <a:off x="1126128" y="1797752"/>
              <a:ext cx="136153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Store A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D7BAAF-D08D-270E-8FF9-B08A8E949765}"/>
                </a:ext>
              </a:extLst>
            </p:cNvPr>
            <p:cNvSpPr txBox="1"/>
            <p:nvPr/>
          </p:nvSpPr>
          <p:spPr>
            <a:xfrm>
              <a:off x="4166777" y="1804315"/>
              <a:ext cx="136153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Store B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510DA68-3306-44C5-BECA-03C34E30E4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8265" t="87254" r="35360" b="8599"/>
            <a:stretch/>
          </p:blipFill>
          <p:spPr>
            <a:xfrm>
              <a:off x="1305504" y="2107039"/>
              <a:ext cx="1629783" cy="15297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1BD19F2-C537-9A58-7928-C4C6DF6C35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8265" t="87254" r="35360" b="8599"/>
            <a:stretch/>
          </p:blipFill>
          <p:spPr>
            <a:xfrm>
              <a:off x="4365996" y="2148272"/>
              <a:ext cx="1629783" cy="1529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8877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544F97-BFC5-E557-994E-BFDCCCAD1194}"/>
              </a:ext>
            </a:extLst>
          </p:cNvPr>
          <p:cNvSpPr txBox="1"/>
          <p:nvPr/>
        </p:nvSpPr>
        <p:spPr>
          <a:xfrm>
            <a:off x="6742956" y="1944623"/>
            <a:ext cx="532959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40C28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And uncover novel behaviour:</a:t>
            </a:r>
          </a:p>
          <a:p>
            <a:endParaRPr lang="en-GB" dirty="0">
              <a:solidFill>
                <a:srgbClr val="040C28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Prop Prices</a:t>
            </a:r>
            <a:r>
              <a:rPr lang="en-GB" dirty="0">
                <a:solidFill>
                  <a:srgbClr val="040C28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: Supermarkets keeping near duplicates for legal compliance</a:t>
            </a:r>
          </a:p>
          <a:p>
            <a:endParaRPr lang="en-GB" dirty="0">
              <a:solidFill>
                <a:srgbClr val="040C28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40C28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Shifts towards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loyalty pricing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F4C245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ircular Std Book" panose="020B0604020101020102" pitchFamily="34" charset="77"/>
                <a:cs typeface="Circular Std Book" panose="020B0604020101020102" pitchFamily="34" charset="77"/>
              </a:rPr>
              <a:t>Large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adjustment days </a:t>
            </a:r>
            <a:r>
              <a:rPr lang="en-GB" dirty="0">
                <a:latin typeface="Circular Std Book" panose="020B0604020101020102" pitchFamily="34" charset="77"/>
                <a:cs typeface="Circular Std Book" panose="020B0604020101020102" pitchFamily="34" charset="77"/>
              </a:rPr>
              <a:t>where many prices change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endParaRPr lang="en-GB" dirty="0">
              <a:solidFill>
                <a:srgbClr val="040C28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40C28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9B3CDA0-CAB9-F778-029F-064BC56D1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noFill/>
        </p:spPr>
        <p:txBody>
          <a:bodyPr>
            <a:normAutofit/>
          </a:bodyPr>
          <a:lstStyle/>
          <a:p>
            <a:r>
              <a:rPr lang="en-GB" sz="5400" dirty="0">
                <a:solidFill>
                  <a:srgbClr val="122B3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Prices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4" name="Picture 3" descr="A graph of apple juice&#10;&#10;Description automatically generated">
            <a:extLst>
              <a:ext uri="{FF2B5EF4-FFF2-40B4-BE49-F238E27FC236}">
                <a16:creationId xmlns:a16="http://schemas.microsoft.com/office/drawing/2014/main" id="{AB5E5023-CCAD-2ECD-1361-FD46BF939A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95"/>
          <a:stretch/>
        </p:blipFill>
        <p:spPr>
          <a:xfrm>
            <a:off x="584127" y="1665643"/>
            <a:ext cx="5698217" cy="457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064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Code-along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69C8A5-0D95-F377-594C-70CA44D55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510353"/>
            <a:ext cx="11278359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 this workshop, we’ll try and scrape prices from a British retailer. </a:t>
            </a:r>
            <a:endParaRPr lang="en-GB" sz="2400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32AD335-BA73-95AA-F541-FCD78D42A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27" y="2166582"/>
            <a:ext cx="4697746" cy="444445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3027F-2B0A-5D32-AD7B-60D6179F0A4B}"/>
              </a:ext>
            </a:extLst>
          </p:cNvPr>
          <p:cNvSpPr txBox="1">
            <a:spLocks/>
          </p:cNvSpPr>
          <p:nvPr/>
        </p:nvSpPr>
        <p:spPr>
          <a:xfrm>
            <a:off x="5689514" y="3068184"/>
            <a:ext cx="639539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Open </a:t>
            </a:r>
            <a:r>
              <a:rPr lang="en-GB" dirty="0" err="1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Scraping.ipynb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tinyurl.com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/2xw9tdus</a:t>
            </a:r>
          </a:p>
        </p:txBody>
      </p:sp>
    </p:spTree>
    <p:extLst>
      <p:ext uri="{BB962C8B-B14F-4D97-AF65-F5344CB8AC3E}">
        <p14:creationId xmlns:p14="http://schemas.microsoft.com/office/powerpoint/2010/main" val="2504448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3BD00-ED9D-E3C2-0E7D-7D12ED587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ying, outdoor object, web&#10;&#10;Description automatically generated">
            <a:extLst>
              <a:ext uri="{FF2B5EF4-FFF2-40B4-BE49-F238E27FC236}">
                <a16:creationId xmlns:a16="http://schemas.microsoft.com/office/drawing/2014/main" id="{3043D269-1F4C-32FD-7D77-F315A9457B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12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580" y="1200219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Week 9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scraping 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48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Today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67500"/>
            <a:ext cx="1144594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Today we scraped prices from Marks and </a:t>
            </a:r>
            <a:r>
              <a:rPr lang="en-GB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Spencers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by: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Requesting HTML with the </a:t>
            </a:r>
            <a:r>
              <a:rPr lang="en-GB" dirty="0">
                <a:solidFill>
                  <a:schemeClr val="accent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Requests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module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Extracting data with </a:t>
            </a:r>
            <a:r>
              <a:rPr lang="en-GB" dirty="0" err="1">
                <a:solidFill>
                  <a:schemeClr val="accent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BeautifulSoup</a:t>
            </a:r>
            <a:endParaRPr lang="en-GB" dirty="0">
              <a:solidFill>
                <a:schemeClr val="accent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Cleaning data with </a:t>
            </a:r>
            <a:r>
              <a:rPr lang="en-GB" dirty="0">
                <a:solidFill>
                  <a:schemeClr val="accent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Pandas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most modern websites is more complicated!</a:t>
            </a:r>
            <a:endParaRPr lang="en-GB" dirty="0">
              <a:solidFill>
                <a:schemeClr val="accent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926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It gets more complicated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6" y="1867500"/>
            <a:ext cx="11797343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Most modern websites are more difficult: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Some require interaction (e.g. </a:t>
            </a:r>
            <a:r>
              <a:rPr lang="en-GB" dirty="0">
                <a:solidFill>
                  <a:schemeClr val="accent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infinite scroll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w/ JavaScript)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Some load data with JavaScript on the page </a:t>
            </a:r>
            <a:endParaRPr lang="en-GB" dirty="0">
              <a:solidFill>
                <a:schemeClr val="accent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Some verify the browser (e.g. </a:t>
            </a:r>
            <a:r>
              <a:rPr lang="en-GB" dirty="0">
                <a:solidFill>
                  <a:schemeClr val="accent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Captchas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and verification code)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This means you can’t always rely on </a:t>
            </a:r>
            <a:r>
              <a:rPr lang="en-GB" dirty="0">
                <a:solidFill>
                  <a:schemeClr val="accent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Requests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only. </a:t>
            </a:r>
            <a:endParaRPr lang="en-GB" dirty="0">
              <a:solidFill>
                <a:schemeClr val="accent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178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Where to go from here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6" y="1867500"/>
            <a:ext cx="11797343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If you want to try more scraping: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GB" dirty="0">
                <a:solidFill>
                  <a:schemeClr val="accent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Selenium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lets you control a real browser – much harder to block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Try automating and controlling </a:t>
            </a:r>
            <a:r>
              <a:rPr lang="en-GB" dirty="0">
                <a:solidFill>
                  <a:schemeClr val="accent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proxies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– avoid requests from 1 </a:t>
            </a:r>
            <a:r>
              <a:rPr lang="en-GB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ip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Examine closely websites’ structure. How do they </a:t>
            </a:r>
            <a:r>
              <a:rPr lang="en-GB" dirty="0">
                <a:solidFill>
                  <a:schemeClr val="accent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request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data?</a:t>
            </a:r>
          </a:p>
        </p:txBody>
      </p:sp>
    </p:spTree>
    <p:extLst>
      <p:ext uri="{BB962C8B-B14F-4D97-AF65-F5344CB8AC3E}">
        <p14:creationId xmlns:p14="http://schemas.microsoft.com/office/powerpoint/2010/main" val="2920796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3BD00-ED9D-E3C2-0E7D-7D12ED587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ying, outdoor object, web&#10;&#10;Description automatically generated">
            <a:extLst>
              <a:ext uri="{FF2B5EF4-FFF2-40B4-BE49-F238E27FC236}">
                <a16:creationId xmlns:a16="http://schemas.microsoft.com/office/drawing/2014/main" id="{3043D269-1F4C-32FD-7D77-F315A9457B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9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4B1BCC-A90E-4957-8C7D-0153633F146C}"/>
              </a:ext>
            </a:extLst>
          </p:cNvPr>
          <p:cNvSpPr txBox="1">
            <a:spLocks/>
          </p:cNvSpPr>
          <p:nvPr/>
        </p:nvSpPr>
        <p:spPr>
          <a:xfrm>
            <a:off x="107877" y="159105"/>
            <a:ext cx="7978848" cy="869595"/>
          </a:xfrm>
          <a:prstGeom prst="rect">
            <a:avLst/>
          </a:prstGeom>
          <a:solidFill>
            <a:srgbClr val="122B39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Data</a:t>
            </a:r>
            <a:r>
              <a:rPr lang="en-GB" sz="48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kumimoji="0" lang="en-GB" sz="4800" b="0" i="0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08A317-749B-4872-9D88-959DB0F82CCD}"/>
              </a:ext>
            </a:extLst>
          </p:cNvPr>
          <p:cNvSpPr txBox="1"/>
          <p:nvPr/>
        </p:nvSpPr>
        <p:spPr>
          <a:xfrm>
            <a:off x="107877" y="1069595"/>
            <a:ext cx="81367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When we’re lucky: 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DF5236-9D4F-11EC-6799-80BF3F71D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270" y="1683834"/>
            <a:ext cx="2377108" cy="34903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42EF6E-DA88-5061-4B7B-8BE06842F33D}"/>
              </a:ext>
            </a:extLst>
          </p:cNvPr>
          <p:cNvSpPr txBox="1"/>
          <p:nvPr/>
        </p:nvSpPr>
        <p:spPr>
          <a:xfrm>
            <a:off x="2415252" y="5035665"/>
            <a:ext cx="20954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Structured Files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(e.g. Excel, CSV, JSON)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CE5D239-137F-7447-D0A7-E99D53EC66EE}"/>
              </a:ext>
            </a:extLst>
          </p:cNvPr>
          <p:cNvGrpSpPr/>
          <p:nvPr/>
        </p:nvGrpSpPr>
        <p:grpSpPr>
          <a:xfrm>
            <a:off x="7327851" y="1806079"/>
            <a:ext cx="2095554" cy="3245839"/>
            <a:chOff x="2376222" y="1600256"/>
            <a:chExt cx="2095554" cy="324583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6A16984-35F8-29B9-6C27-42F707AEF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6222" y="1600256"/>
              <a:ext cx="2095554" cy="11875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9377D45-15E3-1DF3-5DF8-98327046C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6222" y="2787806"/>
              <a:ext cx="2095417" cy="96917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BD2F889-4174-9DE9-2C3B-11BCD3AFD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7781"/>
            <a:stretch/>
          </p:blipFill>
          <p:spPr>
            <a:xfrm>
              <a:off x="2376222" y="3756984"/>
              <a:ext cx="2095417" cy="108911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83C8CCF-7642-28BB-DF0F-AD4E2DB15503}"/>
              </a:ext>
            </a:extLst>
          </p:cNvPr>
          <p:cNvSpPr txBox="1"/>
          <p:nvPr/>
        </p:nvSpPr>
        <p:spPr>
          <a:xfrm>
            <a:off x="7327851" y="5035665"/>
            <a:ext cx="20954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APIs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(e.g. ONS, ECO, FRED)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900D03-67D9-0BC4-14FA-F354F6C9A874}"/>
              </a:ext>
            </a:extLst>
          </p:cNvPr>
          <p:cNvSpPr txBox="1"/>
          <p:nvPr/>
        </p:nvSpPr>
        <p:spPr>
          <a:xfrm>
            <a:off x="2365072" y="5727844"/>
            <a:ext cx="7058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But what do we do when the data we want isn’t available?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8614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4B1BCC-A90E-4957-8C7D-0153633F146C}"/>
              </a:ext>
            </a:extLst>
          </p:cNvPr>
          <p:cNvSpPr txBox="1">
            <a:spLocks/>
          </p:cNvSpPr>
          <p:nvPr/>
        </p:nvSpPr>
        <p:spPr>
          <a:xfrm>
            <a:off x="107877" y="159105"/>
            <a:ext cx="7978848" cy="869595"/>
          </a:xfrm>
          <a:prstGeom prst="rect">
            <a:avLst/>
          </a:prstGeom>
          <a:solidFill>
            <a:srgbClr val="122B39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Data</a:t>
            </a:r>
            <a:r>
              <a:rPr lang="en-GB" sz="48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kumimoji="0" lang="en-GB" sz="4800" b="0" i="0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Circular Std Book" panose="020B0604020101020102" pitchFamily="34" charset="0"/>
              <a:ea typeface="+mj-ea"/>
              <a:cs typeface="Circular Std Book" panose="020B0604020101020102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21BDD2-1565-0276-6751-6A4D74B27C23}"/>
              </a:ext>
            </a:extLst>
          </p:cNvPr>
          <p:cNvSpPr txBox="1"/>
          <p:nvPr/>
        </p:nvSpPr>
        <p:spPr>
          <a:xfrm>
            <a:off x="199876" y="948241"/>
            <a:ext cx="81367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>
              <a:solidFill>
                <a:prstClr val="white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What if we want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3812937-F760-CF64-7463-E4D64AF3F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262" y="2112923"/>
            <a:ext cx="3341982" cy="37858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3D580C-6F54-26FE-52DB-61B0597550D2}"/>
              </a:ext>
            </a:extLst>
          </p:cNvPr>
          <p:cNvSpPr txBox="1"/>
          <p:nvPr/>
        </p:nvSpPr>
        <p:spPr>
          <a:xfrm>
            <a:off x="1274262" y="5863750"/>
            <a:ext cx="32648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Data from Wikipedia?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43EA8C-A049-C984-8913-92BF3F887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590" y="2117240"/>
            <a:ext cx="3079147" cy="37925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2A85460-F9B1-19BC-2114-192C04226E7D}"/>
              </a:ext>
            </a:extLst>
          </p:cNvPr>
          <p:cNvSpPr txBox="1"/>
          <p:nvPr/>
        </p:nvSpPr>
        <p:spPr>
          <a:xfrm>
            <a:off x="4678524" y="5909759"/>
            <a:ext cx="29457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News and Media?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34FD5C9-12B1-D198-5C5D-2379C283A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524" y="2111714"/>
            <a:ext cx="3216066" cy="38332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A3417F0-EC64-A19A-1D75-5660569971EF}"/>
              </a:ext>
            </a:extLst>
          </p:cNvPr>
          <p:cNvSpPr txBox="1"/>
          <p:nvPr/>
        </p:nvSpPr>
        <p:spPr>
          <a:xfrm>
            <a:off x="7894590" y="5909759"/>
            <a:ext cx="29457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Prices from Supermarkets?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305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762224"/>
            <a:ext cx="114459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automated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extraction of data from websites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Parsing 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HTML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to find data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the HTML source. </a:t>
            </a:r>
            <a:r>
              <a:rPr lang="en-GB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Easy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Automated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HTML pages generated on-the-fly with JavaScript.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Hard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Only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zombie browser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works, and only in some cases.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9ED298-D2B1-D09B-A05B-A38114CD9DDD}"/>
              </a:ext>
            </a:extLst>
          </p:cNvPr>
          <p:cNvSpPr txBox="1"/>
          <p:nvPr/>
        </p:nvSpPr>
        <p:spPr>
          <a:xfrm>
            <a:off x="584127" y="6210144"/>
            <a:ext cx="93483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hiQ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labs vs. LinkedIn, 2019, US Court of Appeals for the Ninth Circuit, 17-16783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LinkedIn vs.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hiQ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labs, 2021, US Supreme Court, 19-1116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8748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762224"/>
            <a:ext cx="114459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>
                    <a:alpha val="17773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</a:t>
            </a:r>
            <a:r>
              <a:rPr lang="en-GB" dirty="0">
                <a:solidFill>
                  <a:srgbClr val="36B7B4">
                    <a:alpha val="17773"/>
                  </a:srgb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automated</a:t>
            </a:r>
            <a:r>
              <a:rPr lang="en-GB" dirty="0">
                <a:solidFill>
                  <a:schemeClr val="bg1">
                    <a:alpha val="17773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extraction of data from websites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>
                    <a:alpha val="17773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Parsing </a:t>
            </a:r>
            <a:r>
              <a:rPr lang="en-GB" dirty="0">
                <a:solidFill>
                  <a:srgbClr val="36B7B4">
                    <a:alpha val="17773"/>
                  </a:srgb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HTML </a:t>
            </a:r>
            <a:r>
              <a:rPr lang="en-GB" dirty="0">
                <a:solidFill>
                  <a:schemeClr val="bg1">
                    <a:alpha val="17773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to find data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>
                    <a:alpha val="17773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the HTML source. </a:t>
            </a:r>
            <a:r>
              <a:rPr lang="en-GB" dirty="0">
                <a:solidFill>
                  <a:srgbClr val="20CDB8">
                    <a:alpha val="17773"/>
                  </a:srgb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Easy</a:t>
            </a:r>
            <a:r>
              <a:rPr lang="en-GB" dirty="0">
                <a:solidFill>
                  <a:schemeClr val="bg1">
                    <a:alpha val="17773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  <a:r>
              <a:rPr lang="en-GB" dirty="0">
                <a:solidFill>
                  <a:srgbClr val="F4C245">
                    <a:alpha val="17773"/>
                  </a:srgb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Automated</a:t>
            </a:r>
            <a:r>
              <a:rPr lang="en-GB" dirty="0">
                <a:solidFill>
                  <a:schemeClr val="bg1">
                    <a:alpha val="17773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>
                    <a:alpha val="17773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HTML pages generated on-the-fly with JavaScript.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rgbClr val="20CDB8">
                    <a:alpha val="17773"/>
                  </a:srgb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Hard</a:t>
            </a:r>
            <a:r>
              <a:rPr lang="en-GB" dirty="0">
                <a:solidFill>
                  <a:schemeClr val="bg1">
                    <a:alpha val="17773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Only </a:t>
            </a:r>
            <a:r>
              <a:rPr lang="en-GB" dirty="0">
                <a:solidFill>
                  <a:srgbClr val="F4C245">
                    <a:alpha val="17773"/>
                  </a:srgb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zombie browser </a:t>
            </a:r>
            <a:r>
              <a:rPr lang="en-GB" dirty="0">
                <a:solidFill>
                  <a:schemeClr val="bg1">
                    <a:alpha val="17773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works, and only in some cases.</a:t>
            </a:r>
            <a:endParaRPr lang="en-GB" dirty="0">
              <a:solidFill>
                <a:srgbClr val="F4C245">
                  <a:alpha val="17773"/>
                </a:srgbClr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9ED298-D2B1-D09B-A05B-A38114CD9DDD}"/>
              </a:ext>
            </a:extLst>
          </p:cNvPr>
          <p:cNvSpPr txBox="1"/>
          <p:nvPr/>
        </p:nvSpPr>
        <p:spPr>
          <a:xfrm>
            <a:off x="584127" y="6210144"/>
            <a:ext cx="93483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hiQ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labs vs. LinkedIn, 2019, US Court of Appeals for the Ninth Circuit, 17-16783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LinkedIn vs.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hiQ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labs, 2021, US Supreme Court, 19-1116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E831504-4D69-065B-6F64-16F137D3CAB7}"/>
              </a:ext>
            </a:extLst>
          </p:cNvPr>
          <p:cNvSpPr txBox="1">
            <a:spLocks/>
          </p:cNvSpPr>
          <p:nvPr/>
        </p:nvSpPr>
        <p:spPr>
          <a:xfrm>
            <a:off x="584127" y="1772304"/>
            <a:ext cx="114459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the HTML source. </a:t>
            </a:r>
            <a:r>
              <a:rPr lang="en-GB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Easy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Automated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5721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Parsing HTML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6"/>
            <a:ext cx="114459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(Almost) all the data displayed on websites is found in the HTML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 can 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extract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by searching the HTML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Everything is defined in the HTML, we just have to find it</a:t>
            </a: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094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HTML: a primer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69C8A5-0D95-F377-594C-70CA44D55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510353"/>
            <a:ext cx="1016965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Everything you see on a website is contained in the HTML: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&lt;tags&gt; 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define elements on the page (</a:t>
            </a:r>
            <a:r>
              <a:rPr lang="en-GB" sz="2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&lt;h1&gt;, &lt;p&gt;, &lt;</a:t>
            </a:r>
            <a:r>
              <a:rPr lang="en-GB" sz="2400" dirty="0" err="1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img</a:t>
            </a:r>
            <a:r>
              <a:rPr lang="en-GB" sz="2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&gt;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Tags have attributes (</a:t>
            </a:r>
            <a:r>
              <a:rPr lang="en-GB" sz="2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id, class, </a:t>
            </a:r>
            <a:r>
              <a:rPr lang="en-GB" sz="2400" dirty="0" err="1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src</a:t>
            </a:r>
            <a:r>
              <a:rPr lang="en-GB" sz="2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) 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used to define, identify and style them</a:t>
            </a:r>
          </a:p>
          <a:p>
            <a:pPr marL="0" indent="0">
              <a:lnSpc>
                <a:spcPct val="150000"/>
              </a:lnSpc>
              <a:buNone/>
            </a:pPr>
            <a:endParaRPr lang="en-GB" sz="2400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4835D7-86B9-0FE1-8EA9-A2DAF787B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27" y="4076047"/>
            <a:ext cx="7772400" cy="244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99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Today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69C8A5-0D95-F377-594C-70CA44D55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510353"/>
            <a:ext cx="11278359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 this workshop, we’ll try and scrape prices from a British retailer. We will:</a:t>
            </a:r>
          </a:p>
          <a:p>
            <a:pPr marL="0" indent="0">
              <a:lnSpc>
                <a:spcPct val="150000"/>
              </a:lnSpc>
              <a:buNone/>
            </a:pPr>
            <a:endParaRPr lang="en-GB" sz="2400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32AD335-BA73-95AA-F541-FCD78D42A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27" y="2166582"/>
            <a:ext cx="4697746" cy="444445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19C5D01-11C3-38E3-7E0B-8AE3BD8339BC}"/>
              </a:ext>
            </a:extLst>
          </p:cNvPr>
          <p:cNvSpPr txBox="1">
            <a:spLocks/>
          </p:cNvSpPr>
          <p:nvPr/>
        </p:nvSpPr>
        <p:spPr>
          <a:xfrm>
            <a:off x="5281874" y="2506662"/>
            <a:ext cx="641997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Investigate the page structure with </a:t>
            </a:r>
            <a:r>
              <a:rPr lang="en-GB" sz="2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Inspect Element 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Extract prices with </a:t>
            </a:r>
            <a:r>
              <a:rPr lang="en-GB" sz="2400" dirty="0" err="1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BeautifulSoup</a:t>
            </a:r>
            <a:endParaRPr lang="en-GB" sz="2400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Start to visualise the data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So, why is this useful?</a:t>
            </a:r>
          </a:p>
          <a:p>
            <a:pPr>
              <a:lnSpc>
                <a:spcPct val="150000"/>
              </a:lnSpc>
            </a:pPr>
            <a:endParaRPr lang="en-GB" sz="2400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972485"/>
      </p:ext>
    </p:extLst>
  </p:cSld>
  <p:clrMapOvr>
    <a:masterClrMapping/>
  </p:clrMapOvr>
</p:sld>
</file>

<file path=ppt/theme/theme1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1609</TotalTime>
  <Words>987</Words>
  <Application>Microsoft Macintosh PowerPoint</Application>
  <PresentationFormat>Widescreen</PresentationFormat>
  <Paragraphs>164</Paragraphs>
  <Slides>23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Circular Std Book</vt:lpstr>
      <vt:lpstr>Times New Roman</vt:lpstr>
      <vt:lpstr>5_Custom Design</vt:lpstr>
      <vt:lpstr>Office Theme</vt:lpstr>
      <vt:lpstr>PowerPoint Presentation</vt:lpstr>
      <vt:lpstr>Week 9. Data scraping </vt:lpstr>
      <vt:lpstr>PowerPoint Presentation</vt:lpstr>
      <vt:lpstr>PowerPoint Presentation</vt:lpstr>
      <vt:lpstr>Scraping.</vt:lpstr>
      <vt:lpstr>Scraping.</vt:lpstr>
      <vt:lpstr>Parsing HTML.</vt:lpstr>
      <vt:lpstr>HTML: a primer.</vt:lpstr>
      <vt:lpstr>Today.</vt:lpstr>
      <vt:lpstr>Scraping in action.</vt:lpstr>
      <vt:lpstr>Scraping Prices.</vt:lpstr>
      <vt:lpstr>Scraping Prices.</vt:lpstr>
      <vt:lpstr>Scraping Prices.</vt:lpstr>
      <vt:lpstr>Scraping Prices.</vt:lpstr>
      <vt:lpstr>Scraping Prices.</vt:lpstr>
      <vt:lpstr>Scraping Prices.</vt:lpstr>
      <vt:lpstr>Scraping Prices.</vt:lpstr>
      <vt:lpstr>Code-along.</vt:lpstr>
      <vt:lpstr>PowerPoint Presentation</vt:lpstr>
      <vt:lpstr>Today.</vt:lpstr>
      <vt:lpstr>It gets more complicated...</vt:lpstr>
      <vt:lpstr>Where to go from here.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Communicating Economics.</dc:title>
  <dc:creator>Xenia Levantis</dc:creator>
  <cp:lastModifiedBy>Finn McEvoy</cp:lastModifiedBy>
  <cp:revision>84</cp:revision>
  <dcterms:created xsi:type="dcterms:W3CDTF">2021-07-20T09:12:48Z</dcterms:created>
  <dcterms:modified xsi:type="dcterms:W3CDTF">2024-03-06T16:25:01Z</dcterms:modified>
</cp:coreProperties>
</file>